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63" r:id="rId2"/>
    <p:sldId id="258" r:id="rId3"/>
    <p:sldId id="259" r:id="rId4"/>
    <p:sldId id="256" r:id="rId5"/>
    <p:sldId id="257" r:id="rId6"/>
    <p:sldId id="260" r:id="rId7"/>
    <p:sldId id="261" r:id="rId8"/>
    <p:sldId id="262" r:id="rId9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610"/>
    <p:restoredTop sz="96296"/>
  </p:normalViewPr>
  <p:slideViewPr>
    <p:cSldViewPr snapToGrid="0" snapToObjects="1">
      <p:cViewPr varScale="1">
        <p:scale>
          <a:sx n="113" d="100"/>
          <a:sy n="113" d="100"/>
        </p:scale>
        <p:origin x="1600" y="1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it-IT"/>
              <a:t>Fare clic per modificare lo stile del sottotitolo dello schema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C03DA2-03DF-C547-BD0C-3BC75958BE83}" type="datetimeFigureOut">
              <a:rPr lang="en-GB" smtClean="0"/>
              <a:t>05/12/2019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0C8426-46BC-1C4B-A6BF-05F3BEBD3286}" type="slidenum">
              <a:rPr lang="en-GB" smtClean="0"/>
              <a:t>‹N›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491126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C03DA2-03DF-C547-BD0C-3BC75958BE83}" type="datetimeFigureOut">
              <a:rPr lang="en-GB" smtClean="0"/>
              <a:t>05/12/2019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0C8426-46BC-1C4B-A6BF-05F3BEBD3286}" type="slidenum">
              <a:rPr lang="en-GB" smtClean="0"/>
              <a:t>‹N›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247722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C03DA2-03DF-C547-BD0C-3BC75958BE83}" type="datetimeFigureOut">
              <a:rPr lang="en-GB" smtClean="0"/>
              <a:t>05/12/2019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0C8426-46BC-1C4B-A6BF-05F3BEBD3286}" type="slidenum">
              <a:rPr lang="en-GB" smtClean="0"/>
              <a:t>‹N›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6489500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C03DA2-03DF-C547-BD0C-3BC75958BE83}" type="datetimeFigureOut">
              <a:rPr lang="en-GB" smtClean="0"/>
              <a:t>05/12/2019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0C8426-46BC-1C4B-A6BF-05F3BEBD3286}" type="slidenum">
              <a:rPr lang="en-GB" smtClean="0"/>
              <a:t>‹N›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8914536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C03DA2-03DF-C547-BD0C-3BC75958BE83}" type="datetimeFigureOut">
              <a:rPr lang="en-GB" smtClean="0"/>
              <a:t>05/12/2019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0C8426-46BC-1C4B-A6BF-05F3BEBD3286}" type="slidenum">
              <a:rPr lang="en-GB" smtClean="0"/>
              <a:t>‹N›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1800636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C03DA2-03DF-C547-BD0C-3BC75958BE83}" type="datetimeFigureOut">
              <a:rPr lang="en-GB" smtClean="0"/>
              <a:t>05/12/2019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0C8426-46BC-1C4B-A6BF-05F3BEBD3286}" type="slidenum">
              <a:rPr lang="en-GB" smtClean="0"/>
              <a:t>‹N›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0975727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C03DA2-03DF-C547-BD0C-3BC75958BE83}" type="datetimeFigureOut">
              <a:rPr lang="en-GB" smtClean="0"/>
              <a:t>05/12/2019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0C8426-46BC-1C4B-A6BF-05F3BEBD3286}" type="slidenum">
              <a:rPr lang="en-GB" smtClean="0"/>
              <a:t>‹N›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3307431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C03DA2-03DF-C547-BD0C-3BC75958BE83}" type="datetimeFigureOut">
              <a:rPr lang="en-GB" smtClean="0"/>
              <a:t>05/12/2019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0C8426-46BC-1C4B-A6BF-05F3BEBD3286}" type="slidenum">
              <a:rPr lang="en-GB" smtClean="0"/>
              <a:t>‹N›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7992295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C03DA2-03DF-C547-BD0C-3BC75958BE83}" type="datetimeFigureOut">
              <a:rPr lang="en-GB" smtClean="0"/>
              <a:t>05/12/2019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0C8426-46BC-1C4B-A6BF-05F3BEBD3286}" type="slidenum">
              <a:rPr lang="en-GB" smtClean="0"/>
              <a:t>‹N›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5987027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C03DA2-03DF-C547-BD0C-3BC75958BE83}" type="datetimeFigureOut">
              <a:rPr lang="en-GB" smtClean="0"/>
              <a:t>05/12/2019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0C8426-46BC-1C4B-A6BF-05F3BEBD3286}" type="slidenum">
              <a:rPr lang="en-GB" smtClean="0"/>
              <a:t>‹N›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6163243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it-IT"/>
              <a:t>Fare clic sull'icona per inserire un'immagine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C03DA2-03DF-C547-BD0C-3BC75958BE83}" type="datetimeFigureOut">
              <a:rPr lang="en-GB" smtClean="0"/>
              <a:t>05/12/2019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0C8426-46BC-1C4B-A6BF-05F3BEBD3286}" type="slidenum">
              <a:rPr lang="en-GB" smtClean="0"/>
              <a:t>‹N›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320118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C03DA2-03DF-C547-BD0C-3BC75958BE83}" type="datetimeFigureOut">
              <a:rPr lang="en-GB" smtClean="0"/>
              <a:t>05/12/2019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80C8426-46BC-1C4B-A6BF-05F3BEBD3286}" type="slidenum">
              <a:rPr lang="en-GB" smtClean="0"/>
              <a:t>‹N›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0019448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s://globalrenewablehub.com/renewable-buyers-guide/green-tariffs" TargetMode="External"/><Relationship Id="rId2" Type="http://schemas.openxmlformats.org/officeDocument/2006/relationships/hyperlink" Target="https://globalrenewablehub.com/renewable-buyers-guide/ppas" TargetMode="Externa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wri.org/publication/bottom-line-energy-savings-certificates" TargetMode="External"/><Relationship Id="rId2" Type="http://schemas.openxmlformats.org/officeDocument/2006/relationships/hyperlink" Target="https://globalrenewablehub.com/renewable-buyers-guide/green-certificates?gclid=EAIaIQobChMI3fH38oCP5gIViIxRCh1b_QbOEAAYASAAEgJwOPD_BwE" TargetMode="Externa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sciencedirect.com/science/article/pii/S0140988318304481" TargetMode="External"/><Relationship Id="rId2" Type="http://schemas.openxmlformats.org/officeDocument/2006/relationships/hyperlink" Target="http://data.iea.org/payment/products/111-energy-prices-and-taxes-quarterly.aspx" TargetMode="Externa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hyperlink" Target="https://stats.oecd.org/" TargetMode="Externa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finexus.uzh.ch/en/news/cspp_sustainable_finance.html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C40F7A09-898B-174C-A044-42448B5AE289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GB" dirty="0"/>
              <a:t>Renewable Energy</a:t>
            </a:r>
          </a:p>
        </p:txBody>
      </p:sp>
      <p:sp>
        <p:nvSpPr>
          <p:cNvPr id="3" name="Sottotitolo 2">
            <a:extLst>
              <a:ext uri="{FF2B5EF4-FFF2-40B4-BE49-F238E27FC236}">
                <a16:creationId xmlns:a16="http://schemas.microsoft.com/office/drawing/2014/main" id="{48BDAC9A-4FC9-2846-B29D-0C07E4A93812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GB" dirty="0"/>
              <a:t>Francesco </a:t>
            </a:r>
            <a:r>
              <a:rPr lang="en-GB" dirty="0" err="1"/>
              <a:t>Nicolli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07694921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2C26032B-F90B-4841-92BD-394361E14D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How to buy renewable energy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1A343DE8-ACFB-9D40-A958-A75359CD34C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28650" y="1825624"/>
            <a:ext cx="7886700" cy="4667249"/>
          </a:xfrm>
        </p:spPr>
        <p:txBody>
          <a:bodyPr/>
          <a:lstStyle/>
          <a:p>
            <a:r>
              <a:rPr lang="en-GB" dirty="0"/>
              <a:t>Power purchase agreement: </a:t>
            </a:r>
            <a:r>
              <a:rPr lang="it-IT" dirty="0">
                <a:hlinkClick r:id="rId2"/>
              </a:rPr>
              <a:t>https://globalrenewablehub.com/renewable-buyers-guide/ppas</a:t>
            </a:r>
            <a:endParaRPr lang="it-IT" dirty="0"/>
          </a:p>
          <a:p>
            <a:r>
              <a:rPr lang="it-IT" dirty="0"/>
              <a:t>Green </a:t>
            </a:r>
            <a:r>
              <a:rPr lang="it-IT" dirty="0" err="1"/>
              <a:t>Tariff</a:t>
            </a:r>
            <a:r>
              <a:rPr lang="it-IT" dirty="0"/>
              <a:t> </a:t>
            </a:r>
            <a:r>
              <a:rPr lang="it-IT" dirty="0">
                <a:hlinkClick r:id="rId3"/>
              </a:rPr>
              <a:t>https://globalrenewablehub.com/renewable-buyers-guide/green-tariffs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97851006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80A96C21-7CBE-B14A-97BD-0C964335D7F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Other relevant energy policies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6E1DA515-D4B0-324F-B18A-F6171EC918C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/>
              <a:t>Green energy certificates: </a:t>
            </a:r>
            <a:r>
              <a:rPr lang="it-IT" dirty="0">
                <a:hlinkClick r:id="rId2"/>
              </a:rPr>
              <a:t>https://globalrenewablehub.com/renewable-buyers-guide/green-certificates?gclid=EAIaIQobChMI3fH38oCP5gIViIxRCh1b_QbOEAAYASAAEgJwOPD_BwE</a:t>
            </a:r>
            <a:endParaRPr lang="it-IT" dirty="0"/>
          </a:p>
          <a:p>
            <a:r>
              <a:rPr lang="it-IT" dirty="0"/>
              <a:t>White </a:t>
            </a:r>
            <a:r>
              <a:rPr lang="it-IT" dirty="0" err="1"/>
              <a:t>energy</a:t>
            </a:r>
            <a:r>
              <a:rPr lang="it-IT" dirty="0"/>
              <a:t> </a:t>
            </a:r>
            <a:r>
              <a:rPr lang="it-IT" dirty="0" err="1"/>
              <a:t>certificates</a:t>
            </a:r>
            <a:r>
              <a:rPr lang="it-IT" dirty="0"/>
              <a:t>: </a:t>
            </a:r>
            <a:r>
              <a:rPr lang="it-IT" dirty="0">
                <a:hlinkClick r:id="rId3"/>
              </a:rPr>
              <a:t>https://www.wri.org/publication/bottom-line-energy-</a:t>
            </a:r>
            <a:r>
              <a:rPr lang="it-IT">
                <a:hlinkClick r:id="rId3"/>
              </a:rPr>
              <a:t>savings-certificates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49552833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8A7328A3-9BD6-6144-B964-42DF63C1C01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/>
          <a:lstStyle/>
          <a:p>
            <a:r>
              <a:rPr lang="en-GB" dirty="0"/>
              <a:t>Energy Market Data and where to find them</a:t>
            </a:r>
          </a:p>
        </p:txBody>
      </p:sp>
      <p:sp>
        <p:nvSpPr>
          <p:cNvPr id="3" name="Sottotitolo 2">
            <a:extLst>
              <a:ext uri="{FF2B5EF4-FFF2-40B4-BE49-F238E27FC236}">
                <a16:creationId xmlns:a16="http://schemas.microsoft.com/office/drawing/2014/main" id="{882A010B-A760-F64C-BE0B-E0EDD7BB828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143000" y="3752762"/>
            <a:ext cx="6858000" cy="1655762"/>
          </a:xfrm>
        </p:spPr>
        <p:txBody>
          <a:bodyPr/>
          <a:lstStyle/>
          <a:p>
            <a:r>
              <a:rPr lang="en-GB" dirty="0"/>
              <a:t>Francesco </a:t>
            </a:r>
            <a:r>
              <a:rPr lang="en-GB" dirty="0" err="1"/>
              <a:t>Nicolli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67720417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A572F52C-A190-8C48-B480-459464DCB56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Energy prices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A0ED3611-5AA8-1A4D-A8E7-82544026135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it-IT" dirty="0">
                <a:hlinkClick r:id="rId2"/>
              </a:rPr>
              <a:t>http://data.iea.org//payment/products/111-energy-prices-and-taxes-quarterly.aspx</a:t>
            </a:r>
            <a:endParaRPr lang="it-IT" dirty="0"/>
          </a:p>
          <a:p>
            <a:r>
              <a:rPr lang="it-IT" dirty="0" err="1"/>
              <a:t>Misato</a:t>
            </a:r>
            <a:r>
              <a:rPr lang="it-IT" dirty="0"/>
              <a:t> Sato, Gregor Singer, </a:t>
            </a:r>
            <a:r>
              <a:rPr lang="it-IT" dirty="0" err="1"/>
              <a:t>Damien</a:t>
            </a:r>
            <a:r>
              <a:rPr lang="it-IT" dirty="0"/>
              <a:t> </a:t>
            </a:r>
            <a:r>
              <a:rPr lang="it-IT" dirty="0" err="1"/>
              <a:t>Dussaux</a:t>
            </a:r>
            <a:r>
              <a:rPr lang="it-IT" dirty="0"/>
              <a:t>, Stefania </a:t>
            </a:r>
            <a:r>
              <a:rPr lang="it-IT" dirty="0" err="1"/>
              <a:t>Lovo</a:t>
            </a:r>
            <a:r>
              <a:rPr lang="it-IT" dirty="0"/>
              <a:t>, 2019, International and </a:t>
            </a:r>
            <a:r>
              <a:rPr lang="it-IT" dirty="0" err="1"/>
              <a:t>sectoral</a:t>
            </a:r>
            <a:r>
              <a:rPr lang="it-IT" dirty="0"/>
              <a:t> </a:t>
            </a:r>
            <a:r>
              <a:rPr lang="it-IT" dirty="0" err="1"/>
              <a:t>variation</a:t>
            </a:r>
            <a:r>
              <a:rPr lang="it-IT" dirty="0"/>
              <a:t> in industrial </a:t>
            </a:r>
            <a:r>
              <a:rPr lang="it-IT" dirty="0" err="1"/>
              <a:t>energy</a:t>
            </a:r>
            <a:r>
              <a:rPr lang="it-IT" dirty="0"/>
              <a:t> </a:t>
            </a:r>
            <a:r>
              <a:rPr lang="it-IT" dirty="0" err="1"/>
              <a:t>prices</a:t>
            </a:r>
            <a:r>
              <a:rPr lang="it-IT" dirty="0"/>
              <a:t> 1995–2015, Energy </a:t>
            </a:r>
            <a:r>
              <a:rPr lang="it-IT" dirty="0" err="1"/>
              <a:t>Economics</a:t>
            </a:r>
            <a:r>
              <a:rPr lang="it-IT" dirty="0"/>
              <a:t>, Volume 78, </a:t>
            </a:r>
            <a:r>
              <a:rPr lang="it-IT" dirty="0" err="1"/>
              <a:t>Pages</a:t>
            </a:r>
            <a:r>
              <a:rPr lang="it-IT" dirty="0"/>
              <a:t> 235-258. </a:t>
            </a:r>
            <a:r>
              <a:rPr lang="it-IT" dirty="0">
                <a:hlinkClick r:id="rId3"/>
              </a:rPr>
              <a:t>https://www.sciencedirect.com/science/article/pii/S0140988318304481</a:t>
            </a:r>
            <a:endParaRPr lang="it-IT" dirty="0"/>
          </a:p>
          <a:p>
            <a:endParaRPr lang="it-IT" dirty="0"/>
          </a:p>
          <a:p>
            <a:pPr marL="0" indent="0">
              <a:buNone/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37391376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1967AB27-966E-DE49-BD31-7332DE49044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Other Data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F75D0341-7ECD-5449-98AD-03EAA756708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it-IT" dirty="0"/>
              <a:t>ENERGY EFFICIENCY</a:t>
            </a:r>
          </a:p>
          <a:p>
            <a:r>
              <a:rPr lang="it-IT" dirty="0"/>
              <a:t>https://www.iea.org/statistics/efficiency/</a:t>
            </a:r>
          </a:p>
          <a:p>
            <a:pPr marL="0" indent="0">
              <a:buNone/>
            </a:pPr>
            <a:endParaRPr lang="it-IT" dirty="0"/>
          </a:p>
          <a:p>
            <a:pPr marL="0" indent="0">
              <a:buNone/>
            </a:pPr>
            <a:r>
              <a:rPr lang="it-IT" dirty="0"/>
              <a:t>ENVIRONMENTAL AND ENERGY DATA</a:t>
            </a:r>
          </a:p>
          <a:p>
            <a:r>
              <a:rPr lang="it-IT" dirty="0">
                <a:hlinkClick r:id="rId2"/>
              </a:rPr>
              <a:t>https://stats.oecd.org/</a:t>
            </a:r>
            <a:endParaRPr lang="it-IT" dirty="0"/>
          </a:p>
          <a:p>
            <a:pPr marL="0" indent="0">
              <a:buNone/>
            </a:pPr>
            <a:endParaRPr lang="it-IT" dirty="0"/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43997316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7D91D1DE-453B-B748-B82F-282F133556FC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it-IT" i="1" dirty="0" err="1"/>
              <a:t>Monetary</a:t>
            </a:r>
            <a:r>
              <a:rPr lang="it-IT" i="1" dirty="0"/>
              <a:t> policy and </a:t>
            </a:r>
            <a:r>
              <a:rPr lang="it-IT" i="1" dirty="0" err="1"/>
              <a:t>climate</a:t>
            </a:r>
            <a:r>
              <a:rPr lang="it-IT" i="1" dirty="0"/>
              <a:t> </a:t>
            </a:r>
            <a:r>
              <a:rPr lang="it-IT" i="1" dirty="0" err="1"/>
              <a:t>change</a:t>
            </a:r>
            <a:endParaRPr lang="en-GB" dirty="0"/>
          </a:p>
        </p:txBody>
      </p:sp>
      <p:sp>
        <p:nvSpPr>
          <p:cNvPr id="3" name="Sottotitolo 2">
            <a:extLst>
              <a:ext uri="{FF2B5EF4-FFF2-40B4-BE49-F238E27FC236}">
                <a16:creationId xmlns:a16="http://schemas.microsoft.com/office/drawing/2014/main" id="{1FC771FE-691C-8D45-B70C-78D04D834F6E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GB" dirty="0" err="1"/>
              <a:t>Marangela</a:t>
            </a:r>
            <a:r>
              <a:rPr lang="en-GB" dirty="0"/>
              <a:t> </a:t>
            </a:r>
            <a:r>
              <a:rPr lang="en-GB" dirty="0" err="1"/>
              <a:t>Zoli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87305687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231F0841-B579-FA49-BAFF-58FE7185B11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Readings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B2E83A2D-6165-344C-B5C8-20B88CA7181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r>
              <a:rPr lang="en-US" dirty="0"/>
              <a:t>Batten, S. (2018). </a:t>
            </a:r>
            <a:r>
              <a:rPr lang="en-US" i="1" dirty="0"/>
              <a:t>Climate change and the macroeconomy: a critical review </a:t>
            </a:r>
            <a:r>
              <a:rPr lang="en-US" dirty="0"/>
              <a:t>(Bank of England Staff Working paper</a:t>
            </a:r>
            <a:r>
              <a:rPr lang="en-US" i="1" dirty="0"/>
              <a:t>, </a:t>
            </a:r>
            <a:r>
              <a:rPr lang="en-US" dirty="0"/>
              <a:t>no. 706). London.</a:t>
            </a:r>
          </a:p>
          <a:p>
            <a:r>
              <a:rPr lang="en-US" dirty="0"/>
              <a:t>Batten, </a:t>
            </a:r>
            <a:r>
              <a:rPr lang="en-US" dirty="0" err="1"/>
              <a:t>Sowerbutts</a:t>
            </a:r>
            <a:r>
              <a:rPr lang="en-US" dirty="0"/>
              <a:t> and Tanaka (2019). </a:t>
            </a:r>
            <a:r>
              <a:rPr lang="en-US" i="1" dirty="0"/>
              <a:t>Climate change: Macroeconomic impact and implications for monetary policy, f</a:t>
            </a:r>
            <a:r>
              <a:rPr lang="en-US" dirty="0"/>
              <a:t>orthcoming in: Ecological, Societal, and Technological Risks and the Financial Sector.</a:t>
            </a:r>
          </a:p>
          <a:p>
            <a:r>
              <a:rPr lang="en-US" dirty="0" err="1"/>
              <a:t>Battiston</a:t>
            </a:r>
            <a:r>
              <a:rPr lang="en-US" dirty="0"/>
              <a:t>, </a:t>
            </a:r>
            <a:r>
              <a:rPr lang="en-US" dirty="0" err="1"/>
              <a:t>Monasterolo</a:t>
            </a:r>
            <a:r>
              <a:rPr lang="en-US" dirty="0"/>
              <a:t> here: </a:t>
            </a:r>
            <a:r>
              <a:rPr lang="en-US" dirty="0">
                <a:hlinkClick r:id="rId2"/>
              </a:rPr>
              <a:t>https://www.finexus.uzh.ch/en/news/cspp_sustainable_finance.html</a:t>
            </a:r>
            <a:endParaRPr lang="en-US" dirty="0"/>
          </a:p>
          <a:p>
            <a:r>
              <a:rPr lang="en-US" dirty="0"/>
              <a:t>Campiglio, E., </a:t>
            </a:r>
            <a:r>
              <a:rPr lang="en-US" dirty="0" err="1"/>
              <a:t>Dafermos</a:t>
            </a:r>
            <a:r>
              <a:rPr lang="en-US" dirty="0"/>
              <a:t>, Y., Monnin, P., Ryan-Collins, J., </a:t>
            </a:r>
            <a:r>
              <a:rPr lang="en-US" dirty="0" err="1"/>
              <a:t>Schotten</a:t>
            </a:r>
            <a:r>
              <a:rPr lang="en-US" dirty="0"/>
              <a:t>, G. and Tanaka, M. (2018). Climate change challenges for central banks and financial regulators, </a:t>
            </a:r>
            <a:r>
              <a:rPr lang="en-US" i="1" dirty="0"/>
              <a:t>Nature Climate Change</a:t>
            </a:r>
            <a:r>
              <a:rPr lang="en-US" dirty="0"/>
              <a:t>, 8, 462-468.</a:t>
            </a:r>
          </a:p>
          <a:p>
            <a:r>
              <a:rPr lang="en-US" dirty="0"/>
              <a:t>Carney, M. (2015). </a:t>
            </a:r>
            <a:r>
              <a:rPr lang="en-US" i="1" dirty="0"/>
              <a:t>Breaking the tragedy of the horizon – climate change and financial stability </a:t>
            </a:r>
            <a:r>
              <a:rPr lang="en-US" dirty="0"/>
              <a:t>(Speech at Lloyd’s of London, London, 29 September 2015). London.</a:t>
            </a:r>
          </a:p>
          <a:p>
            <a:r>
              <a:rPr lang="en-US" dirty="0" err="1"/>
              <a:t>Coeuré</a:t>
            </a:r>
            <a:r>
              <a:rPr lang="en-US" dirty="0"/>
              <a:t>, B. (2018). </a:t>
            </a:r>
            <a:r>
              <a:rPr lang="en-US" i="1" dirty="0"/>
              <a:t>Monetary policy and climate change </a:t>
            </a:r>
            <a:r>
              <a:rPr lang="en-US" dirty="0"/>
              <a:t>(Speech given at the conference on Scaling up Green Finance: The Role of Central Banks). Berlin, 8 November 2018.</a:t>
            </a:r>
          </a:p>
          <a:p>
            <a:r>
              <a:rPr lang="en-US" dirty="0"/>
              <a:t>NGFS – Network for Greening the Financial System (2019). </a:t>
            </a:r>
            <a:r>
              <a:rPr lang="en-US" i="1" dirty="0"/>
              <a:t>A call for action: Climate change as a source of financial risk.</a:t>
            </a:r>
            <a:endParaRPr lang="en-US" dirty="0"/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006367446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i Office">
  <a:themeElements>
    <a:clrScheme name="Tema di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Tema di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ema di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661</TotalTime>
  <Words>415</Words>
  <Application>Microsoft Macintosh PowerPoint</Application>
  <PresentationFormat>Presentazione su schermo (4:3)</PresentationFormat>
  <Paragraphs>29</Paragraphs>
  <Slides>8</Slides>
  <Notes>0</Notes>
  <HiddenSlides>0</HiddenSlides>
  <MMClips>0</MMClips>
  <ScaleCrop>false</ScaleCrop>
  <HeadingPairs>
    <vt:vector size="6" baseType="variant">
      <vt:variant>
        <vt:lpstr>Caratteri utilizzati</vt:lpstr>
      </vt:variant>
      <vt:variant>
        <vt:i4>3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8</vt:i4>
      </vt:variant>
    </vt:vector>
  </HeadingPairs>
  <TitlesOfParts>
    <vt:vector size="12" baseType="lpstr">
      <vt:lpstr>Arial</vt:lpstr>
      <vt:lpstr>Calibri</vt:lpstr>
      <vt:lpstr>Calibri Light</vt:lpstr>
      <vt:lpstr>Tema di Office</vt:lpstr>
      <vt:lpstr>Renewable Energy</vt:lpstr>
      <vt:lpstr>How to buy renewable energy</vt:lpstr>
      <vt:lpstr>Other relevant energy policies</vt:lpstr>
      <vt:lpstr>Energy Market Data and where to find them</vt:lpstr>
      <vt:lpstr>Energy prices</vt:lpstr>
      <vt:lpstr>Other Data</vt:lpstr>
      <vt:lpstr>Monetary policy and climate change</vt:lpstr>
      <vt:lpstr>Readings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Energy Market Data and where to find them</dc:title>
  <dc:creator>Francesco Nicolli</dc:creator>
  <cp:lastModifiedBy>Francesco Nicolli</cp:lastModifiedBy>
  <cp:revision>12</cp:revision>
  <dcterms:created xsi:type="dcterms:W3CDTF">2019-11-28T09:14:00Z</dcterms:created>
  <dcterms:modified xsi:type="dcterms:W3CDTF">2019-12-05T08:49:23Z</dcterms:modified>
</cp:coreProperties>
</file>